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media/image11.jpg" ContentType="image/jpeg"/>
  <Override PartName="/ppt/media/image20.jpg" ContentType="image/jpeg"/>
  <Override PartName="/ppt/media/image23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7" r:id="rId2"/>
    <p:sldId id="256" r:id="rId3"/>
    <p:sldId id="257" r:id="rId4"/>
    <p:sldId id="258" r:id="rId5"/>
    <p:sldId id="280" r:id="rId6"/>
    <p:sldId id="278" r:id="rId7"/>
    <p:sldId id="279" r:id="rId8"/>
    <p:sldId id="262" r:id="rId9"/>
    <p:sldId id="316" r:id="rId10"/>
    <p:sldId id="317" r:id="rId11"/>
    <p:sldId id="318" r:id="rId12"/>
    <p:sldId id="319" r:id="rId13"/>
    <p:sldId id="320" r:id="rId14"/>
    <p:sldId id="321" r:id="rId15"/>
    <p:sldId id="263" r:id="rId16"/>
    <p:sldId id="264" r:id="rId17"/>
    <p:sldId id="265" r:id="rId18"/>
    <p:sldId id="271" r:id="rId19"/>
    <p:sldId id="281" r:id="rId20"/>
    <p:sldId id="282" r:id="rId21"/>
    <p:sldId id="283" r:id="rId22"/>
    <p:sldId id="302" r:id="rId23"/>
    <p:sldId id="312" r:id="rId24"/>
    <p:sldId id="313" r:id="rId25"/>
    <p:sldId id="314" r:id="rId26"/>
    <p:sldId id="315" r:id="rId27"/>
    <p:sldId id="303" r:id="rId28"/>
    <p:sldId id="307" r:id="rId29"/>
    <p:sldId id="308" r:id="rId30"/>
    <p:sldId id="309" r:id="rId31"/>
    <p:sldId id="322" r:id="rId32"/>
    <p:sldId id="310" r:id="rId33"/>
    <p:sldId id="311" r:id="rId34"/>
    <p:sldId id="288" r:id="rId35"/>
    <p:sldId id="301" r:id="rId3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7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2F457-AC1E-4E7E-A402-EF82D489F433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1CC1B-487C-4A8B-B618-769E4E86C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1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1CC1B-487C-4A8B-B618-769E4E86CE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1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3.xml"/><Relationship Id="rId7" Type="http://schemas.openxmlformats.org/officeDocument/2006/relationships/image" Target="../media/image5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Relationship Id="rId9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85085" y="834644"/>
            <a:ext cx="497382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D4D4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553200" y="4724400"/>
            <a:ext cx="2340355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2597219"/>
            <a:ext cx="8991600" cy="417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1"/>
            <a:ext cx="3352800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76200"/>
            <a:ext cx="5486400" cy="2438400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1" y="2590800"/>
            <a:ext cx="678179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6781800" y="2590800"/>
            <a:ext cx="2286000" cy="16764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100000">
                <a:schemeClr val="bg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6858000" y="2667000"/>
            <a:ext cx="2133600" cy="152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" y="3505200"/>
            <a:ext cx="6553200" cy="609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  <a:latin typeface="Century"/>
                <a:cs typeface="Centur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52400" y="2667000"/>
            <a:ext cx="6553200" cy="76200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3606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25003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9636" y="930656"/>
            <a:ext cx="8364727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5715" y="2229434"/>
            <a:ext cx="5052568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D4D4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azdot.gov/Highways/traffic/Signal.as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hyperlink" Target="http://palm.saic.com/code_lookup.nsf/codecheck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Sales@BlueWARRIOR.com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90500" y="3208907"/>
            <a:ext cx="6553200" cy="905893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Information &amp; Physical Security Awareness</a:t>
            </a:r>
          </a:p>
          <a:p>
            <a:endParaRPr lang="en-US" sz="2800" dirty="0"/>
          </a:p>
          <a:p>
            <a:r>
              <a:rPr lang="en-US" sz="28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BlueKey™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 Traffic Cabinet Lock &amp; Padlocks</a:t>
            </a:r>
            <a:endParaRPr lang="en-US" sz="28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90501" y="2640737"/>
            <a:ext cx="6362700" cy="55707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BlueWARRIOR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Cybersecurity Introduction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46D46F-6250-43C0-A06A-E0EE482B64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38" y="1615440"/>
            <a:ext cx="1376362" cy="825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B9D642-0A15-45E3-9970-7FD8DC15C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276600"/>
            <a:ext cx="1931063" cy="3069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22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2194" y="2438400"/>
            <a:ext cx="9144000" cy="5009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34000" y="3733800"/>
            <a:ext cx="3398822" cy="3005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Presented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200" b="1" spc="-5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</a:p>
          <a:p>
            <a:pPr marL="550545">
              <a:lnSpc>
                <a:spcPct val="100000"/>
              </a:lnSpc>
              <a:spcBef>
                <a:spcPts val="100"/>
              </a:spcBef>
            </a:pPr>
            <a:r>
              <a:rPr lang="en-US" sz="3200" b="1" spc="-5" dirty="0">
                <a:solidFill>
                  <a:srgbClr val="00B0F0"/>
                </a:solidFill>
                <a:latin typeface="Arial"/>
                <a:cs typeface="Arial"/>
              </a:rPr>
              <a:t>BlueWARRIOR </a:t>
            </a:r>
          </a:p>
          <a:p>
            <a:pPr marL="550545">
              <a:lnSpc>
                <a:spcPct val="100000"/>
              </a:lnSpc>
              <a:spcBef>
                <a:spcPts val="100"/>
              </a:spcBef>
            </a:pPr>
            <a:r>
              <a:rPr lang="en-US" sz="3200" b="1" spc="-5" dirty="0">
                <a:solidFill>
                  <a:srgbClr val="00B0F0"/>
                </a:solidFill>
                <a:latin typeface="Arial"/>
                <a:cs typeface="Arial"/>
              </a:rPr>
              <a:t>CYBER-SECURE</a:t>
            </a:r>
          </a:p>
          <a:p>
            <a:pPr marL="550545">
              <a:lnSpc>
                <a:spcPct val="100000"/>
              </a:lnSpc>
              <a:spcBef>
                <a:spcPts val="100"/>
              </a:spcBef>
            </a:pPr>
            <a:r>
              <a:rPr lang="en-US" sz="3200" b="1" spc="-5" dirty="0">
                <a:solidFill>
                  <a:srgbClr val="FF0000"/>
                </a:solidFill>
                <a:latin typeface="Arial"/>
                <a:cs typeface="Arial"/>
              </a:rPr>
              <a:t>Locking Division</a:t>
            </a:r>
            <a:endParaRPr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0B56D-4C62-4ACD-8CA4-43E87C6552DA}"/>
              </a:ext>
            </a:extLst>
          </p:cNvPr>
          <p:cNvSpPr txBox="1"/>
          <p:nvPr/>
        </p:nvSpPr>
        <p:spPr>
          <a:xfrm>
            <a:off x="1341922" y="1066800"/>
            <a:ext cx="5752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The Use of the #2 Key is Over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0929" y="834644"/>
            <a:ext cx="31013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Arial"/>
                <a:cs typeface="Arial"/>
              </a:rPr>
              <a:t>CONTENTS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381000" y="2133600"/>
            <a:ext cx="5052568" cy="34605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83870" indent="-4572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spc="-5" dirty="0"/>
              <a:t>Defining the Problem</a:t>
            </a:r>
            <a:endParaRPr spc="-5"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dirty="0"/>
              <a:t>Cyber Threat Solution</a:t>
            </a:r>
            <a:endParaRPr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spc="-20" dirty="0" err="1"/>
              <a:t>BlueTooth</a:t>
            </a:r>
            <a:r>
              <a:rPr lang="en-US" spc="-20" dirty="0"/>
              <a:t> Versions</a:t>
            </a:r>
            <a:endParaRPr spc="-20"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dirty="0"/>
              <a:t>Multi-Function Lock</a:t>
            </a:r>
            <a:endParaRPr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dirty="0"/>
              <a:t>What Do We Secure</a:t>
            </a:r>
            <a:endParaRPr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lang="en-US" spc="-50" dirty="0"/>
              <a:t>Use Areas for </a:t>
            </a:r>
            <a:r>
              <a:rPr lang="en-US" spc="-50" dirty="0" err="1">
                <a:solidFill>
                  <a:srgbClr val="0070C0"/>
                </a:solidFill>
              </a:rPr>
              <a:t>BlueKey</a:t>
            </a:r>
            <a:r>
              <a:rPr lang="en-US" spc="-5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pc="-20" dirty="0"/>
          </a:p>
          <a:p>
            <a:pPr marL="483870" indent="-457200">
              <a:lnSpc>
                <a:spcPct val="100000"/>
              </a:lnSpc>
              <a:buFont typeface="Wingdings"/>
              <a:buChar char=""/>
              <a:tabLst>
                <a:tab pos="483870" algn="l"/>
                <a:tab pos="484505" algn="l"/>
              </a:tabLst>
            </a:pPr>
            <a:r>
              <a:rPr dirty="0"/>
              <a:t>Conclusion.</a:t>
            </a:r>
          </a:p>
        </p:txBody>
      </p:sp>
      <p:pic>
        <p:nvPicPr>
          <p:cNvPr id="5" name="Picture 4" descr="A close up of a machine&#10;&#10;Description automatically generated">
            <a:extLst>
              <a:ext uri="{FF2B5EF4-FFF2-40B4-BE49-F238E27FC236}">
                <a16:creationId xmlns:a16="http://schemas.microsoft.com/office/drawing/2014/main" id="{F85B76B8-81FA-48DB-B8DE-9C4484C96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19400"/>
            <a:ext cx="2724150" cy="3632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5901" y="834644"/>
            <a:ext cx="543229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0" dirty="0"/>
              <a:t>Defining the Problem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845" y="2312035"/>
            <a:ext cx="8523605" cy="35105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There is a lot of infrastructure here in the US – located in public places – secured with a #2 Key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  <a:buSzPct val="96428"/>
              <a:tabLst>
                <a:tab pos="377190" algn="l"/>
              </a:tabLst>
            </a:pPr>
            <a:endParaRPr lang="en-US" sz="2800" spc="-15" dirty="0">
              <a:latin typeface="Arial"/>
              <a:cs typeface="Arial"/>
            </a:endParaRP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 The #2 Key is used in all 50 States and in the US Territories</a:t>
            </a: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endParaRPr lang="en-US" sz="2800" spc="-15" dirty="0">
              <a:latin typeface="Arial"/>
              <a:cs typeface="Arial"/>
            </a:endParaRP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 Most departments have no idea how many keys have been issued, lost, who uses them or when?</a:t>
            </a:r>
            <a:endParaRPr sz="2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5901" y="834644"/>
            <a:ext cx="543229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0" dirty="0"/>
              <a:t>Defining the Problem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845" y="2312035"/>
            <a:ext cx="8523605" cy="35105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There is little to no control of contractors or their employees with access to cabinets.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  <a:buSzPct val="96428"/>
              <a:tabLst>
                <a:tab pos="377190" algn="l"/>
              </a:tabLst>
            </a:pPr>
            <a:endParaRPr lang="en-US" sz="2800" spc="-15" dirty="0">
              <a:latin typeface="Arial"/>
              <a:cs typeface="Arial"/>
            </a:endParaRP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 You can buy a #2 Key on Ebay for $5.00</a:t>
            </a: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endParaRPr lang="en-US" sz="2800" spc="-15" dirty="0">
              <a:latin typeface="Arial"/>
              <a:cs typeface="Arial"/>
            </a:endParaRPr>
          </a:p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 The use of these keys provides no </a:t>
            </a:r>
            <a:r>
              <a:rPr lang="en-US" sz="2800" b="1" spc="-15" dirty="0">
                <a:latin typeface="Arial"/>
                <a:cs typeface="Arial"/>
              </a:rPr>
              <a:t>Auditable Trail </a:t>
            </a:r>
            <a:r>
              <a:rPr lang="en-US" sz="2800" spc="-15" dirty="0">
                <a:latin typeface="Arial"/>
                <a:cs typeface="Arial"/>
              </a:rPr>
              <a:t>of who accessed the equipment and exactly when it was accessed. No departmental control.</a:t>
            </a:r>
            <a:endParaRPr sz="2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7951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5901" y="834644"/>
            <a:ext cx="5432299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0" dirty="0"/>
              <a:t>Defining the Problem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845" y="2312035"/>
            <a:ext cx="8523605" cy="3992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Do you know who has access to your cabinets?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Fire?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Police?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Emergency Services?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Traffic Personnel?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ITS?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latin typeface="Arial"/>
                <a:cs typeface="Arial"/>
              </a:rPr>
              <a:t>Contractors?</a:t>
            </a: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endParaRPr lang="en-US" sz="2800" spc="-15" dirty="0">
              <a:solidFill>
                <a:srgbClr val="4D4D4D"/>
              </a:solidFill>
              <a:latin typeface="Arial"/>
              <a:cs typeface="Arial"/>
            </a:endParaRPr>
          </a:p>
          <a:p>
            <a:pPr marL="469900" marR="5080" lvl="1" indent="46990"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endParaRPr lang="en-US" sz="2800" spc="-15" dirty="0">
              <a:solidFill>
                <a:srgbClr val="4D4D4D"/>
              </a:solidFill>
              <a:latin typeface="Arial"/>
              <a:cs typeface="Arial"/>
            </a:endParaRPr>
          </a:p>
        </p:txBody>
      </p:sp>
      <p:pic>
        <p:nvPicPr>
          <p:cNvPr id="5" name="Picture 4" descr="A person standing next to a truck&#10;&#10;Description automatically generated">
            <a:extLst>
              <a:ext uri="{FF2B5EF4-FFF2-40B4-BE49-F238E27FC236}">
                <a16:creationId xmlns:a16="http://schemas.microsoft.com/office/drawing/2014/main" id="{D6A4AED7-D802-489E-AAFF-7A7FB198A1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647" y="2822515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565782"/>
            <a:ext cx="5432299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b="0" dirty="0"/>
              <a:t>Defining the Problem</a:t>
            </a:r>
            <a:br>
              <a:rPr lang="en-US" sz="4400" b="0" dirty="0"/>
            </a:br>
            <a:r>
              <a:rPr lang="en-US" sz="4400" b="0" dirty="0"/>
              <a:t>Did you Know: 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2133600"/>
            <a:ext cx="8523605" cy="26975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95"/>
              </a:spcBef>
              <a:buSzPct val="96428"/>
              <a:buFont typeface="Wingdings"/>
              <a:buChar char=""/>
              <a:tabLst>
                <a:tab pos="377190" algn="l"/>
              </a:tabLst>
            </a:pPr>
            <a:r>
              <a:rPr lang="en-US" sz="2800" spc="-15" dirty="0">
                <a:solidFill>
                  <a:srgbClr val="4D4D4D"/>
                </a:solidFill>
                <a:latin typeface="Arial"/>
                <a:cs typeface="Arial"/>
              </a:rPr>
              <a:t>Do you know the value of your cabinets?</a:t>
            </a:r>
          </a:p>
          <a:p>
            <a:pPr marL="469900" marR="5080" lvl="1">
              <a:spcBef>
                <a:spcPts val="95"/>
              </a:spcBef>
              <a:buSzPct val="96428"/>
              <a:tabLst>
                <a:tab pos="377190" algn="l"/>
              </a:tabLst>
            </a:pPr>
            <a:r>
              <a:rPr lang="en-US" dirty="0"/>
              <a:t>If you’re talking about the costs the government has to pay, the costs can range anywhere from as little as $80,000 to more than $500,000 to purchase and </a:t>
            </a:r>
            <a:r>
              <a:rPr lang="en-US" i="1" dirty="0"/>
              <a:t>install</a:t>
            </a:r>
            <a:r>
              <a:rPr lang="en-US" dirty="0"/>
              <a:t> the traffic lights.  When you add in the routine maintenance and electric bills, this can be an additional $5,000 to $10,000 a year.</a:t>
            </a:r>
          </a:p>
          <a:p>
            <a:pPr marL="469900" marR="5080" lvl="1">
              <a:spcBef>
                <a:spcPts val="95"/>
              </a:spcBef>
              <a:buSzPct val="96428"/>
              <a:tabLst>
                <a:tab pos="377190" algn="l"/>
              </a:tabLst>
            </a:pPr>
            <a:endParaRPr lang="en-US" dirty="0"/>
          </a:p>
          <a:p>
            <a:pPr marL="469900" marR="5080" lvl="1">
              <a:spcBef>
                <a:spcPts val="95"/>
              </a:spcBef>
              <a:buSzPct val="96428"/>
              <a:tabLst>
                <a:tab pos="377190" algn="l"/>
              </a:tabLst>
            </a:pPr>
            <a:r>
              <a:rPr lang="en-US" dirty="0"/>
              <a:t>According to the </a:t>
            </a:r>
            <a:r>
              <a:rPr lang="en-US" dirty="0">
                <a:hlinkClick r:id="rId2"/>
              </a:rPr>
              <a:t>Arizona Department of Transportation</a:t>
            </a:r>
            <a:r>
              <a:rPr lang="en-US" dirty="0"/>
              <a:t>, a modern traffic signal can cost $80,000 to $100,000 to install, depending on the complexity of the location and the characteristics of the traffic in the area.</a:t>
            </a:r>
            <a:endParaRPr lang="en-US" sz="2800" spc="-15" dirty="0">
              <a:solidFill>
                <a:srgbClr val="4D4D4D"/>
              </a:solidFill>
              <a:latin typeface="Arial"/>
              <a:cs typeface="Arial"/>
            </a:endParaRPr>
          </a:p>
        </p:txBody>
      </p:sp>
      <p:pic>
        <p:nvPicPr>
          <p:cNvPr id="5" name="Picture 4" descr="A picture containing rack, computer, oven, metal&#10;&#10;Description automatically generated">
            <a:extLst>
              <a:ext uri="{FF2B5EF4-FFF2-40B4-BE49-F238E27FC236}">
                <a16:creationId xmlns:a16="http://schemas.microsoft.com/office/drawing/2014/main" id="{3A0E0323-11CA-4D2C-9CF1-04B02377E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549" y="4724400"/>
            <a:ext cx="135255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Arial"/>
                <a:cs typeface="Arial"/>
              </a:rPr>
              <a:t>CYBER THREAT</a:t>
            </a:r>
            <a:r>
              <a:rPr sz="3600" spc="-90" dirty="0">
                <a:latin typeface="Arial"/>
                <a:cs typeface="Arial"/>
              </a:rPr>
              <a:t> </a:t>
            </a:r>
            <a:r>
              <a:rPr lang="en-US" sz="3600" spc="-10" dirty="0"/>
              <a:t>S</a:t>
            </a:r>
            <a:r>
              <a:rPr sz="3600" spc="-10" dirty="0">
                <a:latin typeface="Arial"/>
                <a:cs typeface="Arial"/>
              </a:rPr>
              <a:t>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600" b="1" kern="100" dirty="0">
                <a:solidFill>
                  <a:srgbClr val="FF000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endParaRPr lang="en-US" sz="3600" kern="100" dirty="0">
              <a:solidFill>
                <a:srgbClr val="FF000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Cabinet Lock &amp; Padlocks</a:t>
            </a:r>
            <a:endParaRPr lang="en-US" sz="36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274588"/>
            <a:ext cx="2520595" cy="2670748"/>
          </a:xfrm>
          <a:prstGeom prst="rect">
            <a:avLst/>
          </a:prstGeom>
        </p:spPr>
      </p:pic>
      <p:pic>
        <p:nvPicPr>
          <p:cNvPr id="7" name="Picture 6" descr="A picture containing metalware, lock, hinge, catch&#10;&#10;Description automatically generated">
            <a:extLst>
              <a:ext uri="{FF2B5EF4-FFF2-40B4-BE49-F238E27FC236}">
                <a16:creationId xmlns:a16="http://schemas.microsoft.com/office/drawing/2014/main" id="{AD3920C5-6CD0-4D67-8F6E-E90CA48E8D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222069"/>
            <a:ext cx="3003907" cy="1520039"/>
          </a:xfrm>
          <a:prstGeom prst="rect">
            <a:avLst/>
          </a:prstGeom>
        </p:spPr>
      </p:pic>
      <p:pic>
        <p:nvPicPr>
          <p:cNvPr id="9" name="Picture 8" descr="A picture containing cup, indoor, keyboard, tableware&#10;&#10;Description automatically generated">
            <a:extLst>
              <a:ext uri="{FF2B5EF4-FFF2-40B4-BE49-F238E27FC236}">
                <a16:creationId xmlns:a16="http://schemas.microsoft.com/office/drawing/2014/main" id="{0DEFD4C0-6873-4E91-ADA9-0B7803B38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765" y="5099203"/>
            <a:ext cx="1277970" cy="15777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4C96B5-CABC-4A98-B4E2-7CC65229CE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452" y="4991033"/>
            <a:ext cx="2209801" cy="1794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AA57C2-9E29-4721-AB6A-569C79EAF5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81" y="3398450"/>
            <a:ext cx="1526053" cy="32111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latin typeface="Arial"/>
                <a:cs typeface="Arial"/>
              </a:rPr>
              <a:t>CYBER THREAT</a:t>
            </a:r>
            <a:r>
              <a:rPr sz="3600" spc="-90" dirty="0">
                <a:latin typeface="Arial"/>
                <a:cs typeface="Arial"/>
              </a:rPr>
              <a:t> </a:t>
            </a:r>
            <a:r>
              <a:rPr lang="en-US" sz="3600" spc="-10" dirty="0"/>
              <a:t>S</a:t>
            </a:r>
            <a:r>
              <a:rPr sz="3600" spc="-10" dirty="0">
                <a:latin typeface="Arial"/>
                <a:cs typeface="Arial"/>
              </a:rPr>
              <a:t>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 </a:t>
            </a:r>
            <a:endParaRPr lang="en-US" sz="3600" kern="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Cabinet Lock &amp; Padlocks</a:t>
            </a:r>
            <a:endParaRPr lang="en-US" sz="36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62400"/>
            <a:ext cx="2520595" cy="2670748"/>
          </a:xfrm>
          <a:prstGeom prst="rect">
            <a:avLst/>
          </a:prstGeom>
        </p:spPr>
      </p:pic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07625487-1EE4-4588-9FD3-ED264D54C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17258"/>
            <a:ext cx="3060244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5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1" y="685800"/>
            <a:ext cx="556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4 Components to the BlueWARRIOR Solution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 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  <a:p>
            <a:pPr algn="ctr"/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Encrypted </a:t>
            </a:r>
            <a:r>
              <a:rPr lang="en-US" sz="36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Cabinet Lock &amp; Padlocks</a:t>
            </a:r>
            <a:endParaRPr lang="en-US" sz="36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6A654B1-7DCC-438B-8747-FD9FE184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9215"/>
            <a:ext cx="7086600" cy="30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12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1" y="685800"/>
            <a:ext cx="556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1</a:t>
            </a:r>
            <a:r>
              <a:rPr lang="en-US" sz="3600" spc="-10" baseline="30000" dirty="0"/>
              <a:t>st</a:t>
            </a:r>
            <a:r>
              <a:rPr lang="en-US" sz="3600" spc="-10" dirty="0"/>
              <a:t> Component to the BlueWARRIOR Solution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Cyber-Blue –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World Wide Web Database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Secure, Encrypted – Hosted by Oracle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6A654B1-7DCC-438B-8747-FD9FE184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9215"/>
            <a:ext cx="7086600" cy="30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25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1" y="685800"/>
            <a:ext cx="556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2nd Component to the BlueWARRIOR Solution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 Cloud Lock –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FREE Android Mobile App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Secure, Encrypted – Updates Anywhere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6A654B1-7DCC-438B-8747-FD9FE184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9215"/>
            <a:ext cx="7086600" cy="30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81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1" y="685800"/>
            <a:ext cx="556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3rd Component to the BlueWARRIOR Solution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–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Secure, Encrypted – Updates Anywhere, Anytime - Rechargeable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6A654B1-7DCC-438B-8747-FD9FE184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9215"/>
            <a:ext cx="7086600" cy="30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03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1" y="685800"/>
            <a:ext cx="55626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4th Component to the BlueWARRIOR Solution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76200" y="2051068"/>
            <a:ext cx="8534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– Locks – Traffic Enclosure or Padlocks - 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Secure, Encrypted &amp; Pickproof</a:t>
            </a:r>
            <a:endParaRPr lang="en-US" sz="3600" b="1" kern="100" dirty="0">
              <a:solidFill>
                <a:srgbClr val="0070C0"/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14" name="Picture 13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D6A654B1-7DCC-438B-8747-FD9FE184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359215"/>
            <a:ext cx="7086600" cy="30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66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36695"/>
            <a:ext cx="632460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25" dirty="0"/>
              <a:t>DYMEC Smart Bluetooth Traffic Cabinet Enclosure Lock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9D5C3-4A7B-40B5-9F95-DB5720C4E26A}"/>
              </a:ext>
            </a:extLst>
          </p:cNvPr>
          <p:cNvSpPr/>
          <p:nvPr/>
        </p:nvSpPr>
        <p:spPr>
          <a:xfrm>
            <a:off x="990600" y="2157818"/>
            <a:ext cx="6858000" cy="327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The </a:t>
            </a:r>
            <a:r>
              <a:rPr lang="en-US" sz="2000" b="1" kern="1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DYMEC Smart Bluetooth Cabinet Lock (BCL)</a:t>
            </a:r>
            <a:r>
              <a:rPr lang="en-US" sz="2000" kern="100" dirty="0">
                <a:solidFill>
                  <a:srgbClr val="000000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is a smart encrypted cabinet lock integrated with BLE Bluetooth. The systems provides a fully auditable record of who and when entry to a specific cabinet occurred.  Cabinets can be unlocked and managed by users through a mobile phone application and via the directly connected background management system via the web.</a:t>
            </a:r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 descr="A picture containing metalware, lock, hinge, catch&#10;&#10;Description automatically generated">
            <a:extLst>
              <a:ext uri="{FF2B5EF4-FFF2-40B4-BE49-F238E27FC236}">
                <a16:creationId xmlns:a16="http://schemas.microsoft.com/office/drawing/2014/main" id="{D9267766-F86D-41FD-A881-21D5A23840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029200"/>
            <a:ext cx="2089507" cy="105733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219200"/>
            <a:ext cx="5156836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600" spc="-5" dirty="0"/>
              <a:t>Multiple Function Lock</a:t>
            </a:r>
            <a:endParaRPr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CD79E-F9B2-4E6B-910D-153C9C58C46C}"/>
              </a:ext>
            </a:extLst>
          </p:cNvPr>
          <p:cNvSpPr/>
          <p:nvPr/>
        </p:nvSpPr>
        <p:spPr>
          <a:xfrm>
            <a:off x="1219200" y="2133600"/>
            <a:ext cx="6019800" cy="420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lnSpc>
                <a:spcPct val="150000"/>
              </a:lnSpc>
            </a:pPr>
            <a:r>
              <a:rPr lang="en-US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The Cabinet Smart lock has multiple functions such as:</a:t>
            </a:r>
            <a:endParaRPr lang="en-US" sz="1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Mobile Phone Key Updates </a:t>
            </a:r>
            <a:endParaRPr lang="en-US" sz="1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Centralized Permission Management </a:t>
            </a:r>
            <a:endParaRPr lang="en-US" sz="1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Record query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Encryption</a:t>
            </a:r>
            <a:endParaRPr lang="en-US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Lock status detection</a:t>
            </a:r>
            <a:endParaRPr lang="en-US" sz="14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Network Synchronized Time Stamps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Emergency Key Back up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Customized Bluetooth Dongle</a:t>
            </a:r>
            <a:endParaRPr lang="en-US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b="1" kern="100" dirty="0">
                <a:solidFill>
                  <a:srgbClr val="333333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Complete Access Audit Trail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630A6-B8D8-428E-A981-E6C25905F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968052"/>
            <a:ext cx="2520595" cy="26707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066800"/>
            <a:ext cx="570661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spc="-5" dirty="0"/>
              <a:t>What Do We Secure?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8D2CF-746A-4DA5-A9E6-B2DE65A9A4A6}"/>
              </a:ext>
            </a:extLst>
          </p:cNvPr>
          <p:cNvSpPr txBox="1"/>
          <p:nvPr/>
        </p:nvSpPr>
        <p:spPr>
          <a:xfrm>
            <a:off x="533400" y="2102060"/>
            <a:ext cx="7620000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667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Users can efficiently, securely, and safely manage various cabinet doors through the mobile phone application and centralized background management system. Typical application scenarios are: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7F15F3-3E2E-4070-94D6-8721C01B1013}"/>
              </a:ext>
            </a:extLst>
          </p:cNvPr>
          <p:cNvSpPr txBox="1"/>
          <p:nvPr/>
        </p:nvSpPr>
        <p:spPr>
          <a:xfrm>
            <a:off x="838200" y="3276600"/>
            <a:ext cx="4572000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Traffic Cabinets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Power Distribution Cabinets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Communication Cabinets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Server Cabinets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Construction Trailers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Supply &amp; Material Lockers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Area Access Gates &amp; Doors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Or any Asset requiring Auditable Access</a:t>
            </a:r>
            <a:endParaRPr lang="en-US" sz="14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182026-4AA1-4CA5-BE0F-27152E8AB3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99" y="3460073"/>
            <a:ext cx="2520595" cy="26707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>
                <a:latin typeface="Arial"/>
                <a:cs typeface="Arial"/>
              </a:rPr>
              <a:t>Use Areas for </a:t>
            </a:r>
            <a:br>
              <a:rPr lang="en-US" sz="3600" spc="-10" dirty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en-US" sz="3600" spc="-10" dirty="0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209800"/>
            <a:ext cx="5712156" cy="32374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Traffic Cabinets</a:t>
            </a:r>
            <a:r>
              <a:rPr sz="2200" spc="-10" dirty="0">
                <a:latin typeface="Arial"/>
                <a:cs typeface="Arial"/>
              </a:rPr>
              <a:t>: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Ancillary Equipment Cabinets</a:t>
            </a:r>
            <a:r>
              <a:rPr sz="2200" spc="-10" dirty="0">
                <a:latin typeface="Arial"/>
                <a:cs typeface="Arial"/>
              </a:rPr>
              <a:t>: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Arial"/>
                <a:cs typeface="Arial"/>
              </a:rPr>
              <a:t>T</a:t>
            </a:r>
            <a:r>
              <a:rPr lang="en-US" sz="2200" spc="-10" dirty="0">
                <a:latin typeface="Arial"/>
                <a:cs typeface="Arial"/>
              </a:rPr>
              <a:t>elecommunications Equipment Cabinets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Water System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Sewage System Facilities</a:t>
            </a:r>
            <a:r>
              <a:rPr sz="2200" spc="-5" dirty="0">
                <a:latin typeface="Arial"/>
                <a:cs typeface="Arial"/>
              </a:rPr>
              <a:t>: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Storage – Equipment &amp; Material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 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Building Access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Vehicle Access Sites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</p:txBody>
      </p:sp>
      <p:pic>
        <p:nvPicPr>
          <p:cNvPr id="4" name="Picture 3" descr="A picture containing metalware, lock, hinge, catch&#10;&#10;Description automatically generated">
            <a:extLst>
              <a:ext uri="{FF2B5EF4-FFF2-40B4-BE49-F238E27FC236}">
                <a16:creationId xmlns:a16="http://schemas.microsoft.com/office/drawing/2014/main" id="{767BD023-43EA-4845-BD95-BC5932A302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2209800"/>
            <a:ext cx="1764218" cy="892731"/>
          </a:xfrm>
          <a:prstGeom prst="rect">
            <a:avLst/>
          </a:prstGeom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8D92159A-5B96-4D28-BBEE-720970D47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021789"/>
            <a:ext cx="2143125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>
                <a:latin typeface="Arial"/>
                <a:cs typeface="Arial"/>
              </a:rPr>
              <a:t>Use Areas for </a:t>
            </a:r>
            <a:br>
              <a:rPr lang="en-US" sz="3600" spc="-10" dirty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en-US" sz="3600" spc="-10" dirty="0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133600"/>
            <a:ext cx="5712156" cy="444544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Traffic Cabinets</a:t>
            </a:r>
            <a:r>
              <a:rPr sz="2200" spc="-10" dirty="0">
                <a:latin typeface="Arial"/>
                <a:cs typeface="Arial"/>
              </a:rPr>
              <a:t>: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Ancillary Equipment Cabinets</a:t>
            </a:r>
            <a:r>
              <a:rPr sz="2200" spc="-10" dirty="0">
                <a:latin typeface="Arial"/>
                <a:cs typeface="Arial"/>
              </a:rPr>
              <a:t>: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Arial"/>
                <a:cs typeface="Arial"/>
              </a:rPr>
              <a:t>T</a:t>
            </a:r>
            <a:r>
              <a:rPr lang="en-US" sz="2200" spc="-10" dirty="0">
                <a:latin typeface="Arial"/>
                <a:cs typeface="Arial"/>
              </a:rPr>
              <a:t>elecommunications Equipment Cabinets</a:t>
            </a:r>
            <a:r>
              <a:rPr sz="2200" spc="-5" dirty="0">
                <a:latin typeface="Arial"/>
                <a:cs typeface="Arial"/>
              </a:rPr>
              <a:t>:</a:t>
            </a:r>
            <a:endParaRPr lang="en-US" sz="2200" spc="-5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Police – Public Safety Facilities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Water System Facilities</a:t>
            </a:r>
            <a:r>
              <a:rPr sz="2200" spc="-5" dirty="0">
                <a:latin typeface="Arial"/>
                <a:cs typeface="Arial"/>
              </a:rPr>
              <a:t>:</a:t>
            </a:r>
            <a:endParaRPr lang="en-US" sz="2200" spc="-5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Pool Facilities:</a:t>
            </a: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Gym &amp; Recreation Facilities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Sewage System Facilities</a:t>
            </a:r>
            <a:r>
              <a:rPr sz="2200" spc="-5" dirty="0">
                <a:latin typeface="Arial"/>
                <a:cs typeface="Arial"/>
              </a:rPr>
              <a:t>: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Storage – Equipment &amp; Material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 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Building Access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Vehicle Access Sites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626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>
                <a:latin typeface="Arial"/>
                <a:cs typeface="Arial"/>
              </a:rPr>
              <a:t>Use Areas for</a:t>
            </a:r>
            <a:r>
              <a:rPr lang="en-US" sz="3600" spc="-10" dirty="0"/>
              <a:t>  </a:t>
            </a:r>
            <a:br>
              <a:rPr lang="en-US" sz="3600" spc="-10" dirty="0"/>
            </a:br>
            <a:r>
              <a:rPr lang="en-US" sz="3600" spc="-10" dirty="0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5712156" cy="3640099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Information Technology</a:t>
            </a:r>
            <a:r>
              <a:rPr sz="2200" spc="-10" dirty="0">
                <a:latin typeface="Arial"/>
                <a:cs typeface="Arial"/>
              </a:rPr>
              <a:t>: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Airports</a:t>
            </a:r>
            <a:r>
              <a:rPr sz="2200" spc="-10" dirty="0">
                <a:latin typeface="Arial"/>
                <a:cs typeface="Arial"/>
              </a:rPr>
              <a:t>: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Power Generation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Power Distribution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Banking Facilities</a:t>
            </a:r>
            <a:r>
              <a:rPr sz="2200" spc="-5" dirty="0">
                <a:latin typeface="Arial"/>
                <a:cs typeface="Arial"/>
              </a:rPr>
              <a:t>: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Commercial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 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Data Centers: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School &amp; Educational Sites:</a:t>
            </a:r>
          </a:p>
          <a:p>
            <a:pPr marL="354965" indent="-342900">
              <a:lnSpc>
                <a:spcPct val="10000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Healthcare: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4850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>
                <a:latin typeface="Arial"/>
                <a:cs typeface="Arial"/>
              </a:rPr>
              <a:t>Use Areas for</a:t>
            </a:r>
            <a:br>
              <a:rPr lang="en-US" sz="3600" spc="-10" dirty="0">
                <a:latin typeface="Arial"/>
                <a:cs typeface="Arial"/>
              </a:rPr>
            </a:br>
            <a:r>
              <a:rPr lang="en-US" sz="3600" spc="-10" dirty="0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5712156" cy="32374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Public Arenas &amp; Stadiums</a:t>
            </a:r>
            <a:r>
              <a:rPr sz="2200" spc="-10" dirty="0">
                <a:latin typeface="Arial"/>
                <a:cs typeface="Arial"/>
              </a:rPr>
              <a:t>: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Vending Machines</a:t>
            </a:r>
            <a:r>
              <a:rPr sz="2200" spc="-10" dirty="0">
                <a:latin typeface="Arial"/>
                <a:cs typeface="Arial"/>
              </a:rPr>
              <a:t>: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ATM’s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Casinos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Church Facilities</a:t>
            </a:r>
            <a:r>
              <a:rPr sz="2200" spc="-5" dirty="0">
                <a:latin typeface="Arial"/>
                <a:cs typeface="Arial"/>
              </a:rPr>
              <a:t>: 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Toll Facilities</a:t>
            </a:r>
            <a:r>
              <a:rPr sz="2200" spc="-5" dirty="0">
                <a:latin typeface="Arial"/>
                <a:cs typeface="Arial"/>
              </a:rPr>
              <a:t>: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  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10" dirty="0">
                <a:latin typeface="Arial"/>
                <a:cs typeface="Arial"/>
              </a:rPr>
              <a:t>Transmission Centers: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spc="-30" dirty="0">
                <a:latin typeface="Arial"/>
                <a:cs typeface="Arial"/>
              </a:rPr>
              <a:t> </a:t>
            </a:r>
            <a:endParaRPr lang="en-US" sz="2200" spc="-5" dirty="0">
              <a:latin typeface="Arial"/>
              <a:cs typeface="Arial"/>
            </a:endParaRPr>
          </a:p>
          <a:p>
            <a:pPr marL="354965" indent="-342900">
              <a:lnSpc>
                <a:spcPct val="100000"/>
              </a:lnSpc>
              <a:spcBef>
                <a:spcPts val="53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200" spc="-5" dirty="0">
                <a:latin typeface="Arial"/>
                <a:cs typeface="Arial"/>
              </a:rPr>
              <a:t>Nursing Homes:</a:t>
            </a:r>
            <a:r>
              <a:rPr sz="2200" spc="-30" dirty="0">
                <a:latin typeface="Arial"/>
                <a:cs typeface="Arial"/>
              </a:rPr>
              <a:t> 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5278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Advantage </a:t>
            </a: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457200" y="1940413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200" b="1" kern="100" dirty="0">
                <a:solidFill>
                  <a:schemeClr val="accent1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2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Traffic Enclosure Lock</a:t>
            </a:r>
          </a:p>
          <a:p>
            <a:pPr algn="ctr"/>
            <a:r>
              <a:rPr lang="en-US" sz="3200" b="1" kern="100" dirty="0">
                <a:effectLst/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Low Cost – Full Audit Trail</a:t>
            </a:r>
            <a:endParaRPr lang="en-US" sz="32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37878"/>
            <a:ext cx="2520595" cy="2670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257822-15B8-419B-B4FA-11B10ABF2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230" y="3606604"/>
            <a:ext cx="4267200" cy="23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5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Advantage </a:t>
            </a: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457200" y="2051068"/>
            <a:ext cx="82295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200" b="1" kern="100" dirty="0">
                <a:solidFill>
                  <a:schemeClr val="accent1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2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Traffic Enclosure Lock</a:t>
            </a:r>
          </a:p>
          <a:p>
            <a:pPr algn="ctr"/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No Batteries</a:t>
            </a:r>
            <a:r>
              <a:rPr lang="en-US" sz="3200" b="1" kern="100" dirty="0">
                <a:effectLst/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– No Wiring – No Maintenance</a:t>
            </a:r>
            <a:endParaRPr lang="en-US" sz="32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1" y="3606604"/>
            <a:ext cx="2520595" cy="2670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CB610-8190-47E2-9EAF-98BBF55CB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230" y="3606604"/>
            <a:ext cx="4267200" cy="23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19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Advantage </a:t>
            </a: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152400" y="2051068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200" b="1" kern="100" dirty="0">
                <a:solidFill>
                  <a:schemeClr val="accent1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2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Traffic </a:t>
            </a:r>
          </a:p>
          <a:p>
            <a:pPr algn="ctr"/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Enclosure Lock</a:t>
            </a:r>
            <a:endParaRPr lang="en-US" sz="32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Exact Duplicate Enclosure Lock – Easy Installation</a:t>
            </a:r>
            <a:endParaRPr lang="en-US" sz="32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72" y="3787639"/>
            <a:ext cx="2520595" cy="2670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CB610-8190-47E2-9EAF-98BBF55CB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3780981"/>
            <a:ext cx="4267200" cy="23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44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Advantage </a:t>
            </a: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152400" y="2051068"/>
            <a:ext cx="85343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600" b="1" kern="100" dirty="0">
                <a:solidFill>
                  <a:schemeClr val="accent1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6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6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6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Smart Traffic Enclosure Lock</a:t>
            </a:r>
          </a:p>
          <a:p>
            <a:pPr algn="ctr"/>
            <a:r>
              <a:rPr lang="en-US" sz="3600" b="1" kern="100" dirty="0">
                <a:effectLst/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Every Lock has its own Unique Encrypted ID</a:t>
            </a:r>
            <a:endParaRPr lang="en-US" sz="36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41859"/>
            <a:ext cx="2520595" cy="26707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CB610-8190-47E2-9EAF-98BBF55CB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893" y="4114800"/>
            <a:ext cx="4267200" cy="23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99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6828" y="1219200"/>
            <a:ext cx="631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/>
              <a:t>Advantage </a:t>
            </a: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endParaRPr sz="36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322E7-141E-4D36-AC20-E0E1005BBC63}"/>
              </a:ext>
            </a:extLst>
          </p:cNvPr>
          <p:cNvSpPr/>
          <p:nvPr/>
        </p:nvSpPr>
        <p:spPr>
          <a:xfrm>
            <a:off x="152400" y="2051068"/>
            <a:ext cx="85343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BlueWARRIOR</a:t>
            </a:r>
            <a:r>
              <a:rPr lang="en-US" sz="3200" b="1" kern="100" dirty="0">
                <a:solidFill>
                  <a:srgbClr val="FF000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BlueKey</a:t>
            </a:r>
            <a:r>
              <a:rPr lang="en-US" sz="3200" b="1" kern="1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™</a:t>
            </a:r>
            <a:r>
              <a:rPr lang="en-US" sz="3200" b="1" kern="100" dirty="0">
                <a:solidFill>
                  <a:srgbClr val="0070C0"/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sz="3200" b="1" kern="100" dirty="0"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Encrypted – USB Rechargeable Bluetooth Key – Stainless Steel</a:t>
            </a:r>
            <a:endParaRPr lang="en-US" sz="32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9115B-156E-4858-89F4-6B6274722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22" y="3694720"/>
            <a:ext cx="1869790" cy="1981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CB610-8190-47E2-9EAF-98BBF55CB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606604"/>
            <a:ext cx="3809560" cy="2140652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67A3222-12D9-43F9-AFC6-CE59126D7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04462"/>
            <a:ext cx="1219200" cy="264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82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7315200" cy="345286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Custom Encryption Chipset for High Security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Secure Encryption Algorithm Chip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Near Field Connection (NFC)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RFID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Key &amp; Lock Fully Encrypted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No information Transmitted in the Clear</a:t>
            </a:r>
            <a:r>
              <a:rPr sz="2800" spc="-10" dirty="0">
                <a:cs typeface="Arial"/>
              </a:rPr>
              <a:t> </a:t>
            </a:r>
            <a:endParaRPr sz="2800" dirty="0"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530"/>
              </a:spcBef>
              <a:tabLst>
                <a:tab pos="354965" algn="l"/>
                <a:tab pos="35560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2981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7315200" cy="345286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Full Audit Trail of Entry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Meets or Exceeds IP65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Maintenance Free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Pick proof Lock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Time Stamped Records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NIST Security Standards</a:t>
            </a:r>
            <a:r>
              <a:rPr sz="2800" spc="-10" dirty="0">
                <a:cs typeface="Arial"/>
              </a:rPr>
              <a:t> </a:t>
            </a:r>
            <a:endParaRPr sz="2800" dirty="0"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530"/>
              </a:spcBef>
              <a:tabLst>
                <a:tab pos="354965" algn="l"/>
                <a:tab pos="35560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8017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7315200" cy="345286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NIST Compliant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Encrypted &amp; Cyber Secure</a:t>
            </a:r>
          </a:p>
          <a:p>
            <a:pPr marL="1269365" lvl="2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Precision Time Stamped Records</a:t>
            </a:r>
          </a:p>
          <a:p>
            <a:pPr marL="1269365" lvl="2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Stores &gt;20,000 Cylinders</a:t>
            </a:r>
          </a:p>
          <a:p>
            <a:pPr marL="1269365" lvl="2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Stores &gt;60,000 Audit Events </a:t>
            </a:r>
          </a:p>
          <a:p>
            <a:pPr marL="1269365" lvl="2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endParaRPr sz="2800" dirty="0"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530"/>
              </a:spcBef>
              <a:tabLst>
                <a:tab pos="354965" algn="l"/>
                <a:tab pos="35560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01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7315200" cy="4065857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No Maintenance Required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No Batteries in Locks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No Wiring / Easy Installation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Rechargeable USB Key Fob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Smart Chip Encryption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LED Indicator Lights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LED Readout Screen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Each Key Fob has a unique encrypted ID</a:t>
            </a:r>
            <a:endParaRPr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8177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2057400"/>
            <a:ext cx="7848600" cy="4065857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Secure Database Hosted by Oracle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Cyber Secure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Every Customer has their own secure database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Yearly Subscription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Full Audit Trail of All Keys &amp; Locks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Update Keys via Mobil phone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Accessible from anywhere - anytime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Precision Timestamped and dated records</a:t>
            </a:r>
            <a:endParaRPr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6031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6800" y="2057400"/>
            <a:ext cx="7315200" cy="2945037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Low Cost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Our Lock is cheaper than 1 Radio Key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Unable to be duplicated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Built-in Encryption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Easy to Use &amp; Manage</a:t>
            </a:r>
            <a:endParaRPr sz="2800" dirty="0">
              <a:cs typeface="Arial"/>
            </a:endParaRPr>
          </a:p>
          <a:p>
            <a:pPr marL="12065">
              <a:lnSpc>
                <a:spcPct val="100000"/>
              </a:lnSpc>
              <a:spcBef>
                <a:spcPts val="530"/>
              </a:spcBef>
              <a:tabLst>
                <a:tab pos="354965" algn="l"/>
                <a:tab pos="355600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097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762000"/>
            <a:ext cx="6604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10" dirty="0" err="1">
                <a:solidFill>
                  <a:srgbClr val="00B0F0"/>
                </a:solidFill>
              </a:rPr>
              <a:t>BlueKey</a:t>
            </a:r>
            <a:r>
              <a:rPr lang="en-US" sz="3600" spc="-1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™</a:t>
            </a:r>
            <a:r>
              <a:rPr lang="en-US" sz="3600" spc="-10" dirty="0"/>
              <a:t> Smart Locks</a:t>
            </a:r>
            <a:br>
              <a:rPr lang="en-US" sz="3600" spc="-10" dirty="0"/>
            </a:br>
            <a:r>
              <a:rPr lang="en-US" sz="3600" spc="-10" dirty="0"/>
              <a:t>Advantages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2057400"/>
            <a:ext cx="7924800" cy="203453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Custom Keys Available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FREE Cell Phone Application – </a:t>
            </a:r>
            <a:r>
              <a:rPr lang="en-US" sz="2800" b="1" spc="-5" dirty="0">
                <a:cs typeface="Arial"/>
              </a:rPr>
              <a:t>BlueCloudLock</a:t>
            </a:r>
          </a:p>
          <a:p>
            <a:pPr marL="812165" lvl="1" indent="-342900"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US" sz="2800" b="1" spc="-5" dirty="0">
                <a:cs typeface="Arial"/>
              </a:rPr>
              <a:t>ORACLE Cloud Security – </a:t>
            </a:r>
            <a:r>
              <a:rPr lang="en-US" sz="2800" b="1" spc="-5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Cyber-Blue</a:t>
            </a:r>
            <a:endParaRPr lang="en-US" sz="2800" spc="-5" dirty="0">
              <a:cs typeface="Arial"/>
            </a:endParaRPr>
          </a:p>
          <a:p>
            <a:pPr marL="812165" lvl="1" indent="-342900">
              <a:spcBef>
                <a:spcPts val="625"/>
              </a:spcBef>
              <a:buFontTx/>
              <a:buChar char="•"/>
              <a:tabLst>
                <a:tab pos="354965" algn="l"/>
                <a:tab pos="355600" algn="l"/>
              </a:tabLst>
            </a:pPr>
            <a:r>
              <a:rPr lang="en-US" sz="2800" spc="-5" dirty="0">
                <a:cs typeface="Arial"/>
              </a:rPr>
              <a:t>Low Cost</a:t>
            </a:r>
            <a:endParaRPr sz="2800" dirty="0">
              <a:cs typeface="Arial"/>
            </a:endParaRP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158B9FA3-89F7-4E07-B904-E54DA33FE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59282"/>
            <a:ext cx="3581400" cy="140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12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-Point Star 9"/>
          <p:cNvSpPr/>
          <p:nvPr/>
        </p:nvSpPr>
        <p:spPr>
          <a:xfrm>
            <a:off x="7429500" y="1397000"/>
            <a:ext cx="304800" cy="304800"/>
          </a:xfrm>
          <a:prstGeom prst="star5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1831" y="1574800"/>
            <a:ext cx="8432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457200"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/</a:t>
            </a:r>
            <a:endParaRPr lang="en-US" sz="2000" dirty="0"/>
          </a:p>
          <a:p>
            <a:endParaRPr lang="en-US" dirty="0"/>
          </a:p>
        </p:txBody>
      </p:sp>
      <p:pic>
        <p:nvPicPr>
          <p:cNvPr id="8" name="Picture 2" descr="\\col1sfr65.dir.ad.dla.mil\c012127\My Documents\My Pictures\id2dcoaching2dic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3999" cy="712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5-Point Star 11"/>
          <p:cNvSpPr/>
          <p:nvPr/>
        </p:nvSpPr>
        <p:spPr>
          <a:xfrm>
            <a:off x="8242300" y="3733800"/>
            <a:ext cx="304800" cy="304800"/>
          </a:xfrm>
          <a:prstGeom prst="star5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1752600" y="4572000"/>
            <a:ext cx="304800" cy="304800"/>
          </a:xfrm>
          <a:prstGeom prst="star5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304800" y="815278"/>
            <a:ext cx="8534400" cy="672852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charset="0"/>
              <a:buNone/>
            </a:pPr>
            <a:endParaRPr lang="en-US" sz="2800" dirty="0"/>
          </a:p>
          <a:p>
            <a:pPr marL="57150" indent="0">
              <a:buFont typeface="Arial" charset="0"/>
              <a:buNone/>
            </a:pPr>
            <a:endParaRPr lang="en-US" sz="2800" dirty="0"/>
          </a:p>
          <a:p>
            <a:pPr marL="57150" indent="0">
              <a:buFont typeface="Arial" charset="0"/>
              <a:buNone/>
            </a:pPr>
            <a:endParaRPr lang="en-US" sz="2800" dirty="0"/>
          </a:p>
          <a:p>
            <a:pPr marL="57150" indent="0">
              <a:buFont typeface="Arial" charset="0"/>
              <a:buNone/>
            </a:pPr>
            <a:endParaRPr lang="en-US" sz="2800" dirty="0"/>
          </a:p>
          <a:p>
            <a:pPr marL="57150" indent="0">
              <a:buFont typeface="Arial" charset="0"/>
              <a:buNone/>
            </a:pPr>
            <a:r>
              <a:rPr lang="en-US" sz="2800" dirty="0"/>
              <a:t>			</a:t>
            </a:r>
            <a:endParaRPr lang="en-US" sz="2400" b="1" dirty="0"/>
          </a:p>
          <a:p>
            <a:pPr marL="57150" indent="0">
              <a:buFont typeface="Arial" charset="0"/>
              <a:buNone/>
            </a:pPr>
            <a:endParaRPr lang="en-US" dirty="0"/>
          </a:p>
          <a:p>
            <a:pPr marL="57150" indent="0">
              <a:buFont typeface="Arial" charset="0"/>
              <a:buNone/>
            </a:pPr>
            <a:endParaRPr lang="en-US" dirty="0"/>
          </a:p>
          <a:p>
            <a:pPr marL="57150" indent="0">
              <a:buFont typeface="Arial" charset="0"/>
              <a:buNone/>
            </a:pPr>
            <a:endParaRPr lang="en-US" dirty="0"/>
          </a:p>
          <a:p>
            <a:pPr marL="57150" lvl="1" indent="0" algn="ctr">
              <a:buFont typeface="Arial" charset="0"/>
              <a:buNone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" lvl="1" indent="0" algn="ctr">
              <a:buFont typeface="Arial" charset="0"/>
              <a:buNone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" lvl="1" indent="0" algn="ctr">
              <a:buFont typeface="Arial" charset="0"/>
              <a:buNone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" lvl="1" indent="0" algn="ctr">
              <a:buFont typeface="Arial" charset="0"/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Email: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Sales@BlueWARRIOR.com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" lvl="1" indent="0" algn="ctr">
              <a:buFont typeface="Arial" charset="0"/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Phone: (816)-214-1946  </a:t>
            </a:r>
          </a:p>
          <a:p>
            <a:pPr marL="57150" indent="0">
              <a:buFont typeface="Arial" charset="0"/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2590800"/>
            <a:ext cx="66294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38100" prstMaterial="matte">
              <a:bevelT w="38100" h="69850" prst="artDeco"/>
              <a:bevelB w="50800" h="50800"/>
              <a:contourClr>
                <a:schemeClr val="accent6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10080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7" name="Picture 3" descr="E:\RFID and its applications\circuit-board-template-circuit-board-animation-v5-motionworks-videohive-ide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191000" y="3048000"/>
            <a:ext cx="47164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 from</a:t>
            </a:r>
          </a:p>
          <a:p>
            <a:pPr algn="ctr"/>
            <a:r>
              <a:rPr lang="en-US" sz="54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BlueWARRIOR !</a:t>
            </a:r>
            <a:endParaRPr lang="en-US" sz="5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68FD36C7-A673-4F17-9157-763C29F704E5}&quot;/&gt;&lt;isInvalidForFieldText val=&quot;0&quot;/&gt;&lt;Image&gt;&lt;filename val=&quot;C:\Users\geoffrey.dyer\AppData\Local\Temp\CP106481329151140Session\CPTrustFolder106481329151156\PPTImport106481329945187\data\asimages\{68FD36C7-A673-4F17-9157-763C29F704E5}_MtorLt.png&quot;/&gt;&lt;left val=&quot;-4&quot;/&gt;&lt;top val=&quot;-2&quot;/&gt;&lt;width val=&quot;969&quot;/&gt;&lt;height val=&quot;729&quot;/&gt;&lt;hasText val=&quot;1&quot;/&gt;&lt;/Image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.PNG&quot;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0&quot;/&gt;&lt;/TableIndex&gt;&lt;/ShapeTextInfo&gt;"/>
  <p:tag name="PRESENTER_DUMMYTAG" val="&lt;DummyForForceWrite&gt;&lt;/DummyForForceWrite&gt;"/>
  <p:tag name="HTML_SHAPEINFO" val="&lt;ThreeDShapeInfo&gt;&lt;uuid val=&quot;{75CD8873-CBEB-4AA6-89C9-81762BAC3AD9}&quot;/&gt;&lt;isInvalidForFieldText val=&quot;0&quot;/&gt;&lt;Image&gt;&lt;filename val=&quot;C:\Users\geoffrey.dyer\AppData\Local\Temp\CP106481329151140Session\CPTrustFolder106481329151156\PPTImport106481329945187\data\asimages\{75CD8873-CBEB-4AA6-89C9-81762BAC3AD9}_1.png&quot;/&gt;&lt;left val=&quot;15&quot;/&gt;&lt;top val=&quot;360&quot;/&gt;&lt;width val=&quot;689&quot;/&gt;&lt;height val=&quot;80&quot;/&gt;&lt;hasText val=&quot;1&quot;/&gt;&lt;/Image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0&quot;/&gt;&lt;/TableIndex&gt;&lt;/ShapeTextInfo&gt;"/>
  <p:tag name="PRESENTER_DUMMYTAG" val="&lt;DummyForForceWrite&gt;&lt;/DummyForForceWrite&gt;"/>
  <p:tag name="HTML_SHAPEINFO" val="&lt;ThreeDShapeInfo&gt;&lt;uuid val=&quot;{6455F483-14E8-4FD6-81AA-A40B786221DB}&quot;/&gt;&lt;isInvalidForFieldText val=&quot;0&quot;/&gt;&lt;Image&gt;&lt;filename val=&quot;C:\Users\geoffrey.dyer\AppData\Local\Temp\CP106481329151140Session\CPTrustFolder106481329151156\PPTImport106481329945187\data\asimages\{6455F483-14E8-4FD6-81AA-A40B786221DB}_1.png&quot;/&gt;&lt;left val=&quot;15&quot;/&gt;&lt;top val=&quot;279&quot;/&gt;&lt;width val=&quot;689&quot;/&gt;&lt;height val=&quot;92&quot;/&gt;&lt;hasText val=&quot;1&quot;/&gt;&lt;/Image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</TotalTime>
  <Words>1094</Words>
  <Application>Microsoft Office PowerPoint</Application>
  <PresentationFormat>On-screen Show (4:3)</PresentationFormat>
  <Paragraphs>206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Century</vt:lpstr>
      <vt:lpstr>Century Gothic</vt:lpstr>
      <vt:lpstr>Symbol</vt:lpstr>
      <vt:lpstr>Times New Roman</vt:lpstr>
      <vt:lpstr>Verdana</vt:lpstr>
      <vt:lpstr>Wingdings</vt:lpstr>
      <vt:lpstr>Office Theme</vt:lpstr>
      <vt:lpstr>BlueWARRIOR  Cybersecurity Introduction</vt:lpstr>
      <vt:lpstr>PowerPoint Presentation</vt:lpstr>
      <vt:lpstr>CONTENTS</vt:lpstr>
      <vt:lpstr>Defining the Problem</vt:lpstr>
      <vt:lpstr>Defining the Problem</vt:lpstr>
      <vt:lpstr>Defining the Problem</vt:lpstr>
      <vt:lpstr>Defining the Problem Did you Know: </vt:lpstr>
      <vt:lpstr>CYBER THREAT SOLUTION</vt:lpstr>
      <vt:lpstr>CYBER THREAT SOLUTION</vt:lpstr>
      <vt:lpstr>4 Components to the BlueWARRIOR Solution</vt:lpstr>
      <vt:lpstr>1st Component to the BlueWARRIOR Solution</vt:lpstr>
      <vt:lpstr>2nd Component to the BlueWARRIOR Solution</vt:lpstr>
      <vt:lpstr>3rd Component to the BlueWARRIOR Solution</vt:lpstr>
      <vt:lpstr>4th Component to the BlueWARRIOR Solution</vt:lpstr>
      <vt:lpstr>DYMEC Smart Bluetooth Traffic Cabinet Enclosure Lock</vt:lpstr>
      <vt:lpstr>Multiple Function Lock</vt:lpstr>
      <vt:lpstr>What Do We Secure?</vt:lpstr>
      <vt:lpstr>Use Areas for  BlueKey™ Smart Locks</vt:lpstr>
      <vt:lpstr>Use Areas for  BlueKey™ Smart Locks</vt:lpstr>
      <vt:lpstr>Use Areas for   BlueKey™ Smart Locks</vt:lpstr>
      <vt:lpstr>Use Areas for BlueKey™ Smart Locks</vt:lpstr>
      <vt:lpstr>Advantage BlueKey™</vt:lpstr>
      <vt:lpstr>Advantage BlueKey™</vt:lpstr>
      <vt:lpstr>Advantage BlueKey™</vt:lpstr>
      <vt:lpstr>Advantage BlueKey™</vt:lpstr>
      <vt:lpstr>Advantage BlueKey™</vt:lpstr>
      <vt:lpstr>BlueKey™ Smart Locks Advantages</vt:lpstr>
      <vt:lpstr>BlueKey™ Smart Locks Advantages</vt:lpstr>
      <vt:lpstr>BlueKey™ Smart Locks Advantages</vt:lpstr>
      <vt:lpstr>BlueKey™ Smart Locks Advantages</vt:lpstr>
      <vt:lpstr>BlueKey™ Smart Locks Advantages</vt:lpstr>
      <vt:lpstr>BlueKey™ Smart Locks Advantages</vt:lpstr>
      <vt:lpstr>BlueKey™ Smart Locks Advantages</vt:lpstr>
      <vt:lpstr>PowerPoint Presentation</vt:lpstr>
      <vt:lpstr>PowerPoint Presentation</vt:lpstr>
    </vt:vector>
  </TitlesOfParts>
  <Manager>Wendy</Manager>
  <Company>BlueWARRIOR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BlueWARRIOR Bluetooth Locks</dc:title>
  <dc:subject>Bluetooth Encrypted Locks</dc:subject>
  <dc:creator>John &amp; Wendy</dc:creator>
  <cp:keywords>"Bluetooth; encrypted; locks; logos</cp:keywords>
  <cp:lastModifiedBy>Thomas West</cp:lastModifiedBy>
  <cp:revision>12</cp:revision>
  <dcterms:created xsi:type="dcterms:W3CDTF">2020-08-03T18:28:49Z</dcterms:created>
  <dcterms:modified xsi:type="dcterms:W3CDTF">2021-09-05T22:16:45Z</dcterms:modified>
  <cp:category>ble; bluetooth; encrypted; encryption; locks; oracle</cp:category>
  <cp:version>7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2014-02-10T00:00:00Z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2020-08-03T00:00:00Z</vt:filetime>
  </property>
</Properties>
</file>